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1" r:id="rId3"/>
    <p:sldId id="270" r:id="rId4"/>
    <p:sldId id="256" r:id="rId5"/>
    <p:sldId id="257" r:id="rId6"/>
    <p:sldId id="258" r:id="rId7"/>
    <p:sldId id="259" r:id="rId8"/>
    <p:sldId id="265" r:id="rId9"/>
    <p:sldId id="264" r:id="rId10"/>
    <p:sldId id="261" r:id="rId11"/>
    <p:sldId id="266" r:id="rId12"/>
    <p:sldId id="262" r:id="rId13"/>
    <p:sldId id="267" r:id="rId14"/>
    <p:sldId id="263" r:id="rId15"/>
    <p:sldId id="272" r:id="rId16"/>
    <p:sldId id="273" r:id="rId1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D12-6C60-47BA-B346-0336C497CF56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EC7-CA16-42D9-BF6F-9B53A18E2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61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D12-6C60-47BA-B346-0336C497CF56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EC7-CA16-42D9-BF6F-9B53A18E2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12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D12-6C60-47BA-B346-0336C497CF56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EC7-CA16-42D9-BF6F-9B53A18E2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17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D12-6C60-47BA-B346-0336C497CF56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EC7-CA16-42D9-BF6F-9B53A18E2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99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D12-6C60-47BA-B346-0336C497CF56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EC7-CA16-42D9-BF6F-9B53A18E2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69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D12-6C60-47BA-B346-0336C497CF56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EC7-CA16-42D9-BF6F-9B53A18E2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92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D12-6C60-47BA-B346-0336C497CF56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EC7-CA16-42D9-BF6F-9B53A18E2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8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D12-6C60-47BA-B346-0336C497CF56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EC7-CA16-42D9-BF6F-9B53A18E2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37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D12-6C60-47BA-B346-0336C497CF56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EC7-CA16-42D9-BF6F-9B53A18E2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24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D12-6C60-47BA-B346-0336C497CF56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EC7-CA16-42D9-BF6F-9B53A18E2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74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D12-6C60-47BA-B346-0336C497CF56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EC7-CA16-42D9-BF6F-9B53A18E2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6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F3D12-6C60-47BA-B346-0336C497CF56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82EC7-CA16-42D9-BF6F-9B53A18E2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72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9D5B3A-0B4D-0E66-0BA4-C843EFDB8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87" y="3667124"/>
            <a:ext cx="9221689" cy="2436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La fin des zones de déchets verts dans les communes est acté pour la fin de l’année pour des raisons d’application de normes sanitaires et environnementales demandées par la DREAL (</a:t>
            </a:r>
            <a:r>
              <a:rPr lang="fr-FR" b="1" dirty="0"/>
              <a:t>D</a:t>
            </a:r>
            <a:r>
              <a:rPr lang="fr-FR" dirty="0"/>
              <a:t>irection </a:t>
            </a:r>
            <a:r>
              <a:rPr lang="fr-FR" b="1" dirty="0"/>
              <a:t>R</a:t>
            </a:r>
            <a:r>
              <a:rPr lang="fr-FR" dirty="0"/>
              <a:t>égionale de l’</a:t>
            </a:r>
            <a:r>
              <a:rPr lang="fr-FR" b="1" dirty="0"/>
              <a:t>E</a:t>
            </a:r>
            <a:r>
              <a:rPr lang="fr-FR" dirty="0"/>
              <a:t>nvironnement, de l’</a:t>
            </a:r>
            <a:r>
              <a:rPr lang="fr-FR" b="1" dirty="0"/>
              <a:t>A</a:t>
            </a:r>
            <a:r>
              <a:rPr lang="fr-FR" dirty="0"/>
              <a:t>ménagement et du </a:t>
            </a:r>
            <a:r>
              <a:rPr lang="fr-FR" b="1" dirty="0"/>
              <a:t>L</a:t>
            </a:r>
            <a:r>
              <a:rPr lang="fr-FR" dirty="0"/>
              <a:t>ogement). Avec un obligation de se rendre dans les déchèteries centralisées mises aux normes.</a:t>
            </a:r>
          </a:p>
          <a:p>
            <a:pPr marL="0" indent="0">
              <a:buNone/>
            </a:pPr>
            <a:r>
              <a:rPr lang="fr-FR" dirty="0"/>
              <a:t>Nous avons eu 1 an de sursis.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0A1925-1720-FDF7-5CA3-B3FC311171DA}"/>
              </a:ext>
            </a:extLst>
          </p:cNvPr>
          <p:cNvSpPr txBox="1"/>
          <p:nvPr/>
        </p:nvSpPr>
        <p:spPr>
          <a:xfrm>
            <a:off x="1247775" y="590550"/>
            <a:ext cx="8105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sz="48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Le futur des déchets vert dans la commune de HIRTZFELDEN</a:t>
            </a:r>
          </a:p>
        </p:txBody>
      </p:sp>
    </p:spTree>
    <p:extLst>
      <p:ext uri="{BB962C8B-B14F-4D97-AF65-F5344CB8AC3E}">
        <p14:creationId xmlns:p14="http://schemas.microsoft.com/office/powerpoint/2010/main" val="77866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CACC2-CAF3-4B62-B977-30BB1B2E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86" y="601370"/>
            <a:ext cx="9261609" cy="6150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u="sng" dirty="0">
                <a:latin typeface="DIN Next LT Pro" panose="020B0503020203050203" pitchFamily="34" charset="0"/>
              </a:rPr>
              <a:t>Solutions alternatives ou complémentaires au broyage</a:t>
            </a:r>
          </a:p>
          <a:p>
            <a:pPr marL="0" indent="0">
              <a:buNone/>
            </a:pPr>
            <a:endParaRPr lang="fr-FR" sz="2400" u="sng" dirty="0">
              <a:latin typeface="DIN Next LT Pro" panose="020B0503020203050203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DIN Next LT Pro" panose="020B0503020203050203" pitchFamily="34" charset="0"/>
              </a:rPr>
              <a:t>Haie de </a:t>
            </a:r>
            <a:r>
              <a:rPr lang="fr-FR" sz="2400" dirty="0" err="1">
                <a:latin typeface="DIN Next LT Pro" panose="020B0503020203050203" pitchFamily="34" charset="0"/>
              </a:rPr>
              <a:t>benjes</a:t>
            </a:r>
            <a:r>
              <a:rPr lang="fr-FR" sz="2400" dirty="0">
                <a:latin typeface="DIN Next LT Pro" panose="020B0503020203050203" pitchFamily="34" charset="0"/>
              </a:rPr>
              <a:t>, haie sèche ou haie morte</a:t>
            </a:r>
          </a:p>
          <a:p>
            <a:pPr>
              <a:buFontTx/>
              <a:buChar char="-"/>
            </a:pPr>
            <a:endParaRPr lang="fr-FR" sz="2400" dirty="0">
              <a:latin typeface="DIN Next LT Pro" panose="020B0503020203050203" pitchFamily="34" charset="0"/>
            </a:endParaRPr>
          </a:p>
          <a:p>
            <a:pPr>
              <a:buFontTx/>
              <a:buChar char="-"/>
            </a:pPr>
            <a:endParaRPr lang="fr-FR" sz="2400" dirty="0">
              <a:latin typeface="DIN Next LT Pro" panose="020B0503020203050203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DIN Next LT Pro" panose="020B0503020203050203" pitchFamily="34" charset="0"/>
              </a:rPr>
              <a:t>Bordures, fascines, plessis</a:t>
            </a:r>
          </a:p>
          <a:p>
            <a:pPr>
              <a:buFontTx/>
              <a:buChar char="-"/>
            </a:pPr>
            <a:endParaRPr lang="fr-FR" sz="2400" dirty="0">
              <a:latin typeface="DIN Next LT Pro" panose="020B0503020203050203" pitchFamily="34" charset="0"/>
            </a:endParaRPr>
          </a:p>
          <a:p>
            <a:pPr>
              <a:buFontTx/>
              <a:buChar char="-"/>
            </a:pPr>
            <a:endParaRPr lang="fr-FR" sz="2400" dirty="0">
              <a:latin typeface="DIN Next LT Pro" panose="020B0503020203050203" pitchFamily="34" charset="0"/>
            </a:endParaRPr>
          </a:p>
          <a:p>
            <a:pPr>
              <a:buFontTx/>
              <a:buChar char="-"/>
            </a:pPr>
            <a:endParaRPr lang="fr-FR" sz="2400" dirty="0">
              <a:latin typeface="DIN Next LT Pro" panose="020B0503020203050203" pitchFamily="34" charset="0"/>
            </a:endParaRPr>
          </a:p>
          <a:p>
            <a:pPr marL="0" indent="0">
              <a:buNone/>
            </a:pPr>
            <a:endParaRPr lang="fr-FR" sz="2400" dirty="0">
              <a:latin typeface="DIN Next LT Pro" panose="020B0503020203050203" pitchFamily="34" charset="0"/>
            </a:endParaRPr>
          </a:p>
          <a:p>
            <a:pPr marL="0" indent="0">
              <a:buNone/>
            </a:pPr>
            <a:endParaRPr lang="fr-FR" sz="2400" dirty="0">
              <a:latin typeface="DIN Next LT Pro" panose="020B0503020203050203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DIN Next LT Pro" panose="020B0503020203050203" pitchFamily="34" charset="0"/>
              </a:rPr>
              <a:t>Petits tas pour accueillir la biodiversité au jardin</a:t>
            </a:r>
          </a:p>
        </p:txBody>
      </p:sp>
      <p:pic>
        <p:nvPicPr>
          <p:cNvPr id="2050" name="Picture 2" descr="Comment construire une haie sèche au jardin ?">
            <a:extLst>
              <a:ext uri="{FF2B5EF4-FFF2-40B4-BE49-F238E27FC236}">
                <a16:creationId xmlns:a16="http://schemas.microsoft.com/office/drawing/2014/main" id="{E0ED2587-F45D-40B3-87BE-C966A7821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8"/>
          <a:stretch/>
        </p:blipFill>
        <p:spPr bwMode="auto">
          <a:xfrm>
            <a:off x="6151419" y="1274619"/>
            <a:ext cx="4180177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rdures de jardin et de potager | Bordure jardin, Jardins, Idée  aménagement jardin">
            <a:extLst>
              <a:ext uri="{FF2B5EF4-FFF2-40B4-BE49-F238E27FC236}">
                <a16:creationId xmlns:a16="http://schemas.microsoft.com/office/drawing/2014/main" id="{4453C40A-0E4F-446B-971D-7117C620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73" y="3627295"/>
            <a:ext cx="2494142" cy="18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is mort : 1 372 590 images, photos et images vectorielles de stock |  Shutterstock">
            <a:extLst>
              <a:ext uri="{FF2B5EF4-FFF2-40B4-BE49-F238E27FC236}">
                <a16:creationId xmlns:a16="http://schemas.microsoft.com/office/drawing/2014/main" id="{1F2A7202-07BB-466F-9A2E-250858A9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5"/>
          <a:stretch/>
        </p:blipFill>
        <p:spPr bwMode="auto">
          <a:xfrm>
            <a:off x="7213599" y="5495494"/>
            <a:ext cx="2418052" cy="15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2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91C450-0D42-483F-AFAE-6F17B3A6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93" y="654217"/>
            <a:ext cx="5401962" cy="27817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latin typeface="DIN Next LT Pro" panose="020B0503020203050203" pitchFamily="34" charset="0"/>
              </a:rPr>
              <a:t>Le thuya :</a:t>
            </a:r>
          </a:p>
          <a:p>
            <a:pPr>
              <a:buFontTx/>
              <a:buChar char="-"/>
            </a:pPr>
            <a:r>
              <a:rPr lang="fr-FR" dirty="0">
                <a:latin typeface="DIN Next LT Pro" panose="020B0503020203050203" pitchFamily="34" charset="0"/>
              </a:rPr>
              <a:t>En déchetterie</a:t>
            </a:r>
          </a:p>
          <a:p>
            <a:pPr>
              <a:buFontTx/>
              <a:buChar char="-"/>
            </a:pPr>
            <a:r>
              <a:rPr lang="fr-FR" dirty="0">
                <a:latin typeface="DIN Next LT Pro" panose="020B0503020203050203" pitchFamily="34" charset="0"/>
              </a:rPr>
              <a:t>Le broyat au pied des thuyas</a:t>
            </a:r>
          </a:p>
          <a:p>
            <a:pPr>
              <a:buFontTx/>
              <a:buChar char="-"/>
            </a:pPr>
            <a:r>
              <a:rPr lang="fr-FR" dirty="0">
                <a:latin typeface="DIN Next LT Pro" panose="020B0503020203050203" pitchFamily="34" charset="0"/>
              </a:rPr>
              <a:t>Pailler pour faire une allée</a:t>
            </a:r>
          </a:p>
          <a:p>
            <a:pPr>
              <a:buFontTx/>
              <a:buChar char="-"/>
            </a:pPr>
            <a:r>
              <a:rPr lang="fr-FR" dirty="0">
                <a:latin typeface="DIN Next LT Pro" panose="020B0503020203050203" pitchFamily="34" charset="0"/>
              </a:rPr>
              <a:t>Intégré à – de 10% à un paillis de feuillus avec un peu de cendre</a:t>
            </a:r>
          </a:p>
        </p:txBody>
      </p:sp>
      <p:pic>
        <p:nvPicPr>
          <p:cNvPr id="5122" name="Picture 2" descr="Haie thuya leylandi, entreprise, oise, beauvais, clermont, creil,  liancourt, clermont, grandvilliers, crevecoeur, marseille, Amiens, Poix">
            <a:extLst>
              <a:ext uri="{FF2B5EF4-FFF2-40B4-BE49-F238E27FC236}">
                <a16:creationId xmlns:a16="http://schemas.microsoft.com/office/drawing/2014/main" id="{0169C409-EF5D-4A83-9C0C-541EE9A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06" y="564111"/>
            <a:ext cx="3609975" cy="27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u-jeter-sapin-de-noel-18-points-de-collecte-lille">
            <a:extLst>
              <a:ext uri="{FF2B5EF4-FFF2-40B4-BE49-F238E27FC236}">
                <a16:creationId xmlns:a16="http://schemas.microsoft.com/office/drawing/2014/main" id="{ACD36705-53FF-4D71-945D-27BD47CFE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06" y="3851564"/>
            <a:ext cx="2234653" cy="14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B73AB3A-E95B-4D1A-9D7D-77A4D4549241}"/>
              </a:ext>
            </a:extLst>
          </p:cNvPr>
          <p:cNvSpPr txBox="1"/>
          <p:nvPr/>
        </p:nvSpPr>
        <p:spPr>
          <a:xfrm>
            <a:off x="905164" y="4027055"/>
            <a:ext cx="4950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: mise à disposition gratuite de broyat des sapins de Noël – commune de Neugartheim-Ittlenheim (67)</a:t>
            </a:r>
          </a:p>
        </p:txBody>
      </p:sp>
      <p:pic>
        <p:nvPicPr>
          <p:cNvPr id="1028" name="Picture 4" descr="Broyat-sapin">
            <a:extLst>
              <a:ext uri="{FF2B5EF4-FFF2-40B4-BE49-F238E27FC236}">
                <a16:creationId xmlns:a16="http://schemas.microsoft.com/office/drawing/2014/main" id="{05FF37E3-AB49-4774-8161-29B7D108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73" y="5107015"/>
            <a:ext cx="1985241" cy="198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8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CA6841-0714-4DC1-B38F-1875AF42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669184"/>
            <a:ext cx="9221689" cy="1461188"/>
          </a:xfrm>
        </p:spPr>
        <p:txBody>
          <a:bodyPr/>
          <a:lstStyle/>
          <a:p>
            <a:r>
              <a:rPr lang="fr-FR" u="sng" dirty="0">
                <a:latin typeface="Present Bold" panose="00000800000000020000" pitchFamily="2" charset="0"/>
              </a:rPr>
              <a:t>La tonte de gazon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5E286F9-1A49-6F56-7495-A8CB39A9DBB4}"/>
              </a:ext>
            </a:extLst>
          </p:cNvPr>
          <p:cNvSpPr txBox="1">
            <a:spLocks/>
          </p:cNvSpPr>
          <p:nvPr/>
        </p:nvSpPr>
        <p:spPr>
          <a:xfrm>
            <a:off x="735062" y="2270538"/>
            <a:ext cx="9221689" cy="351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DIN Next LT Pro" panose="020B0503020203050203" pitchFamily="34" charset="0"/>
              </a:rPr>
              <a:t>Elle peut être utilisée au jardin :</a:t>
            </a:r>
          </a:p>
          <a:p>
            <a:endParaRPr lang="fr-FR" sz="2800" dirty="0">
              <a:latin typeface="DIN Next LT Pro" panose="020B050302020305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latin typeface="DIN Next LT Pro" panose="020B0503020203050203" pitchFamily="34" charset="0"/>
              </a:rPr>
              <a:t>Fraîche :</a:t>
            </a:r>
          </a:p>
          <a:p>
            <a:r>
              <a:rPr lang="fr-FR" sz="2600" dirty="0">
                <a:latin typeface="DIN Next LT Pro" panose="020B0503020203050203" pitchFamily="34" charset="0"/>
              </a:rPr>
              <a:t>- 1-2 cm au potager</a:t>
            </a:r>
          </a:p>
          <a:p>
            <a:r>
              <a:rPr lang="fr-FR" sz="2600" dirty="0">
                <a:latin typeface="DIN Next LT Pro" panose="020B0503020203050203" pitchFamily="34" charset="0"/>
              </a:rPr>
              <a:t>- 3-5 cm dans les haies de petits fruits</a:t>
            </a:r>
          </a:p>
          <a:p>
            <a:endParaRPr lang="fr-FR" sz="2600" dirty="0">
              <a:latin typeface="DIN Next LT Pro" panose="020B050302020305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latin typeface="DIN Next LT Pro" panose="020B0503020203050203" pitchFamily="34" charset="0"/>
              </a:rPr>
              <a:t>Sèche :</a:t>
            </a:r>
          </a:p>
          <a:p>
            <a:r>
              <a:rPr lang="fr-FR" sz="2600" dirty="0">
                <a:latin typeface="DIN Next LT Pro" panose="020B0503020203050203" pitchFamily="34" charset="0"/>
              </a:rPr>
              <a:t>- jusqu’à 10 cm</a:t>
            </a:r>
          </a:p>
          <a:p>
            <a:endParaRPr lang="fr-FR" sz="2600" dirty="0">
              <a:latin typeface="DIN Next LT Pro" panose="020B0503020203050203" pitchFamily="34" charset="0"/>
            </a:endParaRPr>
          </a:p>
          <a:p>
            <a:r>
              <a:rPr lang="fr-FR" sz="1800" i="1" dirty="0">
                <a:latin typeface="DIN Next LT Pro" panose="020B0503020203050203" pitchFamily="34" charset="0"/>
              </a:rPr>
              <a:t>Attention aux graines, mettre la première tonte au compost</a:t>
            </a:r>
          </a:p>
        </p:txBody>
      </p:sp>
      <p:pic>
        <p:nvPicPr>
          <p:cNvPr id="8196" name="Picture 4" descr="Les tontes en paillage au potager : valorisez-les ! | Terra Potager">
            <a:extLst>
              <a:ext uri="{FF2B5EF4-FFF2-40B4-BE49-F238E27FC236}">
                <a16:creationId xmlns:a16="http://schemas.microsoft.com/office/drawing/2014/main" id="{48AEF5B6-2F89-4D3B-965A-87539B4A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240" y="1982849"/>
            <a:ext cx="3064511" cy="408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6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5B0225-C071-4657-B9EE-D7B3722A3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809626"/>
            <a:ext cx="9221689" cy="428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>
                <a:latin typeface="DIN Next LT Pro" panose="020B0503020203050203" pitchFamily="34" charset="0"/>
              </a:rPr>
              <a:t>Autres solutions</a:t>
            </a:r>
            <a:endParaRPr lang="fr-FR" dirty="0">
              <a:latin typeface="DIN Next LT Pro" panose="020B0503020203050203" pitchFamily="34" charset="0"/>
            </a:endParaRPr>
          </a:p>
          <a:p>
            <a:pPr marL="0" indent="0">
              <a:buNone/>
            </a:pPr>
            <a:endParaRPr lang="fr-FR" sz="2400" dirty="0">
              <a:latin typeface="DIN Next LT Pro" panose="020B0503020203050203" pitchFamily="34" charset="0"/>
            </a:endParaRPr>
          </a:p>
          <a:p>
            <a:r>
              <a:rPr lang="fr-FR" sz="2400" dirty="0">
                <a:latin typeface="DIN Next LT Pro" panose="020B0503020203050203" pitchFamily="34" charset="0"/>
              </a:rPr>
              <a:t>Le </a:t>
            </a:r>
            <a:r>
              <a:rPr lang="fr-FR" sz="2400" dirty="0" err="1">
                <a:latin typeface="DIN Next LT Pro" panose="020B0503020203050203" pitchFamily="34" charset="0"/>
              </a:rPr>
              <a:t>mulching</a:t>
            </a:r>
            <a:r>
              <a:rPr lang="fr-FR" sz="2400" dirty="0">
                <a:latin typeface="DIN Next LT Pro" panose="020B0503020203050203" pitchFamily="34" charset="0"/>
              </a:rPr>
              <a:t> (tonte sans ramassage)</a:t>
            </a:r>
          </a:p>
          <a:p>
            <a:pPr marL="0" indent="0">
              <a:buNone/>
            </a:pPr>
            <a:r>
              <a:rPr lang="fr-FR" sz="2400" dirty="0">
                <a:latin typeface="DIN Next LT Pro" panose="020B0503020203050203" pitchFamily="34" charset="0"/>
              </a:rPr>
              <a:t>La tonte coupée en petits bouts permet d’apporter de l’azote donc de nourrir les graminées donc l’herbe ! </a:t>
            </a:r>
            <a:br>
              <a:rPr lang="fr-FR" sz="2400" dirty="0">
                <a:latin typeface="DIN Next LT Pro" panose="020B0503020203050203" pitchFamily="34" charset="0"/>
              </a:rPr>
            </a:br>
            <a:r>
              <a:rPr lang="fr-FR" sz="2400" dirty="0">
                <a:latin typeface="DIN Next LT Pro" panose="020B0503020203050203" pitchFamily="34" charset="0"/>
              </a:rPr>
              <a:t>Cela évite les mauvaises herbes (pissenlit, trèfle).</a:t>
            </a:r>
          </a:p>
          <a:p>
            <a:pPr marL="0" indent="0">
              <a:buNone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un simple </a:t>
            </a:r>
            <a:r>
              <a:rPr lang="fr-FR" sz="2400" dirty="0">
                <a:latin typeface="DIN Next LT Pro" panose="020B0503020203050203" pitchFamily="34" charset="0"/>
              </a:rPr>
              <a:t>kit à ajouter à la tondeuse si elle n’est pas équipée de base.</a:t>
            </a:r>
          </a:p>
          <a:p>
            <a:pPr>
              <a:buFontTx/>
              <a:buChar char="-"/>
            </a:pPr>
            <a:endParaRPr lang="fr-FR" sz="2400" dirty="0">
              <a:latin typeface="DIN Next LT Pro" panose="020B0503020203050203" pitchFamily="34" charset="0"/>
            </a:endParaRPr>
          </a:p>
          <a:p>
            <a:r>
              <a:rPr lang="fr-FR" sz="2400" dirty="0">
                <a:latin typeface="DIN Next LT Pro" panose="020B0503020203050203" pitchFamily="34" charset="0"/>
              </a:rPr>
              <a:t>Une tonte à + 6 cm pousse moins vite.</a:t>
            </a:r>
          </a:p>
          <a:p>
            <a:pPr marL="0" indent="0">
              <a:buNone/>
            </a:pPr>
            <a:endParaRPr lang="fr-FR" sz="2400" dirty="0">
              <a:latin typeface="DIN Next LT Pro" panose="020B0503020203050203" pitchFamily="34" charset="0"/>
            </a:endParaRPr>
          </a:p>
        </p:txBody>
      </p:sp>
      <p:pic>
        <p:nvPicPr>
          <p:cNvPr id="3074" name="Picture 2" descr="La tonte raisonnée ou différenciée : un challenge pour favoriser la  biodiversité">
            <a:extLst>
              <a:ext uri="{FF2B5EF4-FFF2-40B4-BE49-F238E27FC236}">
                <a16:creationId xmlns:a16="http://schemas.microsoft.com/office/drawing/2014/main" id="{28177A7F-C15A-4CC0-99F9-4678A196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62" y="4103110"/>
            <a:ext cx="3744289" cy="24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09C1E37-C1F7-46DA-B1C0-12171737C976}"/>
              </a:ext>
            </a:extLst>
          </p:cNvPr>
          <p:cNvSpPr txBox="1"/>
          <p:nvPr/>
        </p:nvSpPr>
        <p:spPr>
          <a:xfrm>
            <a:off x="735062" y="5117436"/>
            <a:ext cx="558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DIN Next LT Pro" panose="020B0503020203050203" pitchFamily="34" charset="0"/>
              </a:rPr>
              <a:t>Laisser des espaces fauchés seulement 1 à 2 fois par an (fin juillet et fin septembre).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566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6BBD03-DA3C-4FCF-BDBB-A25A59695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3" y="2231489"/>
            <a:ext cx="5601082" cy="3759736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DIN Next LT Pro" panose="020B0503020203050203" pitchFamily="34" charset="0"/>
              </a:rPr>
              <a:t>Sont excellentes en paillage dans le potager (excepté le noyer)</a:t>
            </a:r>
          </a:p>
          <a:p>
            <a:pPr marL="0" indent="0">
              <a:buNone/>
            </a:pPr>
            <a:endParaRPr lang="fr-FR" sz="2800" dirty="0">
              <a:latin typeface="DIN Next LT Pro" panose="020B0503020203050203" pitchFamily="34" charset="0"/>
            </a:endParaRPr>
          </a:p>
          <a:p>
            <a:r>
              <a:rPr lang="fr-FR" sz="2800" dirty="0">
                <a:latin typeface="DIN Next LT Pro" panose="020B0503020203050203" pitchFamily="34" charset="0"/>
              </a:rPr>
              <a:t>Peuvent être ajoutées au compost</a:t>
            </a:r>
          </a:p>
          <a:p>
            <a:pPr marL="0" indent="0">
              <a:buNone/>
            </a:pPr>
            <a:endParaRPr lang="fr-FR" sz="2800" dirty="0">
              <a:latin typeface="DIN Next LT Pro" panose="020B0503020203050203" pitchFamily="34" charset="0"/>
            </a:endParaRPr>
          </a:p>
          <a:p>
            <a:r>
              <a:rPr lang="fr-FR" sz="2800" dirty="0">
                <a:latin typeface="DIN Next LT Pro" panose="020B0503020203050203" pitchFamily="34" charset="0"/>
              </a:rPr>
              <a:t>En mélange avec la tonte, elles peuvent être utilisées pour faire un andin et faire pousser des courges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FFE3457-EBBF-6166-18C9-4B6238AA024F}"/>
              </a:ext>
            </a:extLst>
          </p:cNvPr>
          <p:cNvSpPr txBox="1">
            <a:spLocks/>
          </p:cNvSpPr>
          <p:nvPr/>
        </p:nvSpPr>
        <p:spPr>
          <a:xfrm>
            <a:off x="735062" y="45963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latin typeface="Present Bold" panose="00000800000000020000" pitchFamily="2" charset="0"/>
              </a:rPr>
              <a:t>Les feuilles mortes</a:t>
            </a:r>
          </a:p>
        </p:txBody>
      </p:sp>
      <p:pic>
        <p:nvPicPr>
          <p:cNvPr id="7176" name="Picture 8" descr="Comment bien pailler votre jardin">
            <a:extLst>
              <a:ext uri="{FF2B5EF4-FFF2-40B4-BE49-F238E27FC236}">
                <a16:creationId xmlns:a16="http://schemas.microsoft.com/office/drawing/2014/main" id="{3963A922-4976-43B3-8766-0D171B310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99" y="1568450"/>
            <a:ext cx="3837277" cy="21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ourges, Potirons, Citrouilles | Culture, semis et récolte au potager">
            <a:extLst>
              <a:ext uri="{FF2B5EF4-FFF2-40B4-BE49-F238E27FC236}">
                <a16:creationId xmlns:a16="http://schemas.microsoft.com/office/drawing/2014/main" id="{7CA776B8-F876-4B31-9019-7AB929B01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82" y="4335804"/>
            <a:ext cx="3907193" cy="26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1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D9B12-2919-6B24-EB56-B25B072D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62" y="876300"/>
            <a:ext cx="9221689" cy="12477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Maintenant quelques  idées de travail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2A785D-8C9F-7A65-5FC2-E4A537C5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62" y="2512842"/>
            <a:ext cx="9221689" cy="29227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Nous vous proposons de mettre à disposition la zone des déchets verts en période de tailles d’octobre à  Avril.</a:t>
            </a:r>
          </a:p>
          <a:p>
            <a:pPr marL="0" indent="0">
              <a:buNone/>
            </a:pPr>
            <a:r>
              <a:rPr lang="fr-FR" dirty="0"/>
              <a:t>Quelques idées proposées :</a:t>
            </a:r>
          </a:p>
          <a:p>
            <a:pPr marL="0" indent="0">
              <a:buNone/>
            </a:pPr>
            <a:r>
              <a:rPr lang="fr-FR" dirty="0"/>
              <a:t>	- mise à disposition d’une benne pour les restes de jardin en fin de saison. </a:t>
            </a:r>
          </a:p>
          <a:p>
            <a:pPr marL="0" indent="0">
              <a:buNone/>
            </a:pPr>
            <a:r>
              <a:rPr lang="fr-FR" dirty="0"/>
              <a:t>	- Ne récupérer que ce qui ne peut pas être traité chez vous. ( voir exposé )</a:t>
            </a:r>
          </a:p>
          <a:p>
            <a:pPr marL="0" indent="0">
              <a:buNone/>
            </a:pPr>
            <a:r>
              <a:rPr lang="fr-FR" dirty="0"/>
              <a:t>	- Le bac à cendre resterait en place</a:t>
            </a:r>
          </a:p>
        </p:txBody>
      </p:sp>
    </p:spTree>
    <p:extLst>
      <p:ext uri="{BB962C8B-B14F-4D97-AF65-F5344CB8AC3E}">
        <p14:creationId xmlns:p14="http://schemas.microsoft.com/office/powerpoint/2010/main" val="384699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D9B12-2919-6B24-EB56-B25B072D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62" y="876300"/>
            <a:ext cx="9221689" cy="12477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Comment réaliser ce projet en commun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2A785D-8C9F-7A65-5FC2-E4A537C5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62" y="2512842"/>
            <a:ext cx="9221689" cy="20020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/>
              <a:t>Création d’une association pour le broyage et la gestion de produits utilisation ou revente.</a:t>
            </a:r>
          </a:p>
          <a:p>
            <a:pPr marL="0" indent="0">
              <a:buNone/>
            </a:pPr>
            <a:r>
              <a:rPr lang="fr-FR" dirty="0"/>
              <a:t>- Ceci n’est plus une compétence municipale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A7046C0-A0ED-4744-0A89-13959B610524}"/>
              </a:ext>
            </a:extLst>
          </p:cNvPr>
          <p:cNvSpPr txBox="1">
            <a:spLocks/>
          </p:cNvSpPr>
          <p:nvPr/>
        </p:nvSpPr>
        <p:spPr>
          <a:xfrm>
            <a:off x="458837" y="4514850"/>
            <a:ext cx="9221689" cy="176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Qu’en </a:t>
            </a:r>
            <a:r>
              <a:rPr lang="fr-FR" sz="5400" dirty="0" err="1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pensez-VOUS</a:t>
            </a:r>
            <a:r>
              <a:rPr lang="fr-FR" sz="54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?</a:t>
            </a:r>
          </a:p>
          <a:p>
            <a:pPr algn="ctr"/>
            <a:r>
              <a:rPr lang="fr-FR" sz="54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Avez-vous des idées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38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A6C319-41EC-3D18-D20F-70303053E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1" y="1202789"/>
            <a:ext cx="9221689" cy="1511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Une nécessité pour les habitants du village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4C6C273-8B41-A0F4-0C37-6BFBAD1E1D49}"/>
              </a:ext>
            </a:extLst>
          </p:cNvPr>
          <p:cNvSpPr txBox="1">
            <a:spLocks/>
          </p:cNvSpPr>
          <p:nvPr/>
        </p:nvSpPr>
        <p:spPr>
          <a:xfrm>
            <a:off x="592187" y="3667125"/>
            <a:ext cx="9221689" cy="1628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Lors des réunions publiques de 2021, la fermeture annoncée du point vert a été un point d’intérêt dans chacune d’elles.</a:t>
            </a:r>
          </a:p>
        </p:txBody>
      </p:sp>
    </p:spTree>
    <p:extLst>
      <p:ext uri="{BB962C8B-B14F-4D97-AF65-F5344CB8AC3E}">
        <p14:creationId xmlns:p14="http://schemas.microsoft.com/office/powerpoint/2010/main" val="258784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D9B12-2919-6B24-EB56-B25B072D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62" y="876300"/>
            <a:ext cx="9221689" cy="2510408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QUE POUVONS-NOUS FAIRE ENSEMBLE POUR MAINTENIR CE SERVICE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2A785D-8C9F-7A65-5FC2-E4A537C5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62" y="4172967"/>
            <a:ext cx="9221689" cy="101384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Avec l’aide la Maison de la Nature, nous avons travailler afin de partager avec vous quelques idées.</a:t>
            </a:r>
          </a:p>
        </p:txBody>
      </p:sp>
    </p:spTree>
    <p:extLst>
      <p:ext uri="{BB962C8B-B14F-4D97-AF65-F5344CB8AC3E}">
        <p14:creationId xmlns:p14="http://schemas.microsoft.com/office/powerpoint/2010/main" val="232601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7160E-B6AD-49D5-A44B-FA1DC7771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103" y="462974"/>
            <a:ext cx="9966296" cy="4293754"/>
          </a:xfrm>
        </p:spPr>
        <p:txBody>
          <a:bodyPr>
            <a:normAutofit/>
          </a:bodyPr>
          <a:lstStyle/>
          <a:p>
            <a:r>
              <a:rPr lang="fr-FR" sz="5800" dirty="0">
                <a:latin typeface="Present Bold" panose="00000800000000020000" pitchFamily="2" charset="0"/>
              </a:rPr>
              <a:t>Les déchets verts, </a:t>
            </a:r>
            <a:br>
              <a:rPr lang="fr-FR" sz="5800" dirty="0">
                <a:latin typeface="Present Bold" panose="00000800000000020000" pitchFamily="2" charset="0"/>
              </a:rPr>
            </a:br>
            <a:r>
              <a:rPr lang="fr-FR" sz="5800" dirty="0">
                <a:latin typeface="Present Bold" panose="00000800000000020000" pitchFamily="2" charset="0"/>
              </a:rPr>
              <a:t>une ressource en or pour le jardin !</a:t>
            </a:r>
            <a:br>
              <a:rPr lang="fr-FR" sz="1500" dirty="0">
                <a:latin typeface="Present Bold" panose="00000800000000020000" pitchFamily="2" charset="0"/>
              </a:rPr>
            </a:br>
            <a:br>
              <a:rPr lang="fr-FR" sz="1500" dirty="0">
                <a:latin typeface="Present Bold" panose="00000800000000020000" pitchFamily="2" charset="0"/>
              </a:rPr>
            </a:br>
            <a:r>
              <a:rPr lang="fr-FR" sz="4600" dirty="0">
                <a:latin typeface="Present-Normal" pitchFamily="2" charset="0"/>
              </a:rPr>
              <a:t>Changeons de regard…</a:t>
            </a:r>
            <a:br>
              <a:rPr lang="fr-FR" sz="4600" dirty="0">
                <a:latin typeface="Present-Normal" pitchFamily="2" charset="0"/>
              </a:rPr>
            </a:br>
            <a:endParaRPr lang="fr-FR" sz="4600" dirty="0">
              <a:latin typeface="Present-Normal" pitchFamily="2" charset="0"/>
            </a:endParaRPr>
          </a:p>
        </p:txBody>
      </p:sp>
      <p:pic>
        <p:nvPicPr>
          <p:cNvPr id="4098" name="Picture 2" descr="Comment sont valorisés les déchets verts après collecte ?">
            <a:extLst>
              <a:ext uri="{FF2B5EF4-FFF2-40B4-BE49-F238E27FC236}">
                <a16:creationId xmlns:a16="http://schemas.microsoft.com/office/drawing/2014/main" id="{82D9BDF4-9722-407D-805F-0629D53E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04" y="4286105"/>
            <a:ext cx="4215894" cy="28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6C47626-6125-4013-B9B7-47411BB1278E}"/>
              </a:ext>
            </a:extLst>
          </p:cNvPr>
          <p:cNvSpPr txBox="1"/>
          <p:nvPr/>
        </p:nvSpPr>
        <p:spPr>
          <a:xfrm>
            <a:off x="9120909" y="6844206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/>
              <a:t>Février 2023</a:t>
            </a:r>
          </a:p>
        </p:txBody>
      </p:sp>
    </p:spTree>
    <p:extLst>
      <p:ext uri="{BB962C8B-B14F-4D97-AF65-F5344CB8AC3E}">
        <p14:creationId xmlns:p14="http://schemas.microsoft.com/office/powerpoint/2010/main" val="122299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9A41C2-83AB-4D94-AE3F-D2573199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4" y="1176234"/>
            <a:ext cx="9221689" cy="3740686"/>
          </a:xfrm>
        </p:spPr>
        <p:txBody>
          <a:bodyPr/>
          <a:lstStyle/>
          <a:p>
            <a:pPr marL="0" indent="0">
              <a:buNone/>
            </a:pPr>
            <a:r>
              <a:rPr lang="fr-FR" u="sng" dirty="0">
                <a:latin typeface="DIN Next LT Pro" panose="020B0503020203050203" pitchFamily="34" charset="0"/>
              </a:rPr>
              <a:t>Sur 100 kg apportés en déchetterie :</a:t>
            </a:r>
          </a:p>
          <a:p>
            <a:pPr marL="0" indent="0">
              <a:buNone/>
            </a:pPr>
            <a:endParaRPr lang="fr-FR" dirty="0">
              <a:latin typeface="DIN Next LT Pro" panose="020B0503020203050203" pitchFamily="34" charset="0"/>
            </a:endParaRPr>
          </a:p>
          <a:p>
            <a:r>
              <a:rPr lang="fr-FR" sz="3000" dirty="0">
                <a:latin typeface="DIN Next LT Pro" panose="020B0503020203050203" pitchFamily="34" charset="0"/>
              </a:rPr>
              <a:t>50 à 60 kg de branches de taille, d’élagage</a:t>
            </a:r>
          </a:p>
          <a:p>
            <a:r>
              <a:rPr lang="fr-FR" sz="3000" dirty="0">
                <a:latin typeface="DIN Next LT Pro" panose="020B0503020203050203" pitchFamily="34" charset="0"/>
              </a:rPr>
              <a:t>20 kg de feuilles mortes</a:t>
            </a:r>
          </a:p>
          <a:p>
            <a:r>
              <a:rPr lang="fr-FR" sz="3000" dirty="0">
                <a:latin typeface="DIN Next LT Pro" panose="020B0503020203050203" pitchFamily="34" charset="0"/>
              </a:rPr>
              <a:t>20 kg de tonte</a:t>
            </a:r>
          </a:p>
          <a:p>
            <a:r>
              <a:rPr lang="fr-FR" sz="3000" dirty="0">
                <a:latin typeface="DIN Next LT Pro" panose="020B0503020203050203" pitchFamily="34" charset="0"/>
              </a:rPr>
              <a:t>3 à 5 kg de fleurs</a:t>
            </a:r>
          </a:p>
        </p:txBody>
      </p:sp>
    </p:spTree>
    <p:extLst>
      <p:ext uri="{BB962C8B-B14F-4D97-AF65-F5344CB8AC3E}">
        <p14:creationId xmlns:p14="http://schemas.microsoft.com/office/powerpoint/2010/main" val="76357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33CB5A-7824-43AB-A63E-2D4685F0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15" y="654720"/>
            <a:ext cx="9221688" cy="1200085"/>
          </a:xfrm>
        </p:spPr>
        <p:txBody>
          <a:bodyPr>
            <a:normAutofit/>
          </a:bodyPr>
          <a:lstStyle/>
          <a:p>
            <a:r>
              <a:rPr lang="fr-FR" u="sng" dirty="0">
                <a:latin typeface="Present Bold" panose="00000800000000020000" pitchFamily="2" charset="0"/>
              </a:rPr>
              <a:t>Les déchets de taille </a:t>
            </a:r>
            <a:br>
              <a:rPr lang="fr-FR" u="sng" dirty="0">
                <a:latin typeface="DIN Next LT Pro" panose="020B0503020203050203" pitchFamily="34" charset="0"/>
              </a:rPr>
            </a:br>
            <a:r>
              <a:rPr lang="fr-FR" sz="2105" i="1" dirty="0">
                <a:latin typeface="DIN Next LT Pro" panose="020B0503020203050203" pitchFamily="34" charset="0"/>
              </a:rPr>
              <a:t>(ne pas tailler entre le 15 mars et le 31 juillet)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ADD92A-DC89-4CD0-BEDE-C597F9AC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15" y="1958109"/>
            <a:ext cx="9221688" cy="4664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500" dirty="0">
                <a:latin typeface="DIN Next LT Pro" panose="020B0503020203050203" pitchFamily="34" charset="0"/>
              </a:rPr>
              <a:t>Matériel nécessaire au broyage :</a:t>
            </a:r>
          </a:p>
          <a:p>
            <a:pPr marL="0" indent="0">
              <a:buNone/>
            </a:pPr>
            <a:endParaRPr lang="fr-FR" sz="1200" dirty="0">
              <a:latin typeface="DIN Next LT Pro" panose="020B0503020203050203" pitchFamily="34" charset="0"/>
            </a:endParaRPr>
          </a:p>
          <a:p>
            <a:r>
              <a:rPr lang="fr-FR" sz="2500" dirty="0">
                <a:latin typeface="DIN Next LT Pro" panose="020B0503020203050203" pitchFamily="34" charset="0"/>
              </a:rPr>
              <a:t>Diamètre &lt; 1cm (déchets d’arbustes, de plantes annuelles)</a:t>
            </a:r>
          </a:p>
          <a:p>
            <a:pPr lvl="1">
              <a:buFontTx/>
              <a:buChar char="-"/>
            </a:pPr>
            <a:r>
              <a:rPr lang="fr-FR" sz="2560" dirty="0">
                <a:latin typeface="DIN Next LT Pro" panose="020B0503020203050203" pitchFamily="34" charset="0"/>
              </a:rPr>
              <a:t>au sécateur ou à la cisaille, coupés en petits bouts et laissés sur place</a:t>
            </a:r>
          </a:p>
          <a:p>
            <a:pPr lvl="1">
              <a:buFontTx/>
              <a:buChar char="-"/>
            </a:pPr>
            <a:r>
              <a:rPr lang="fr-FR" sz="2560" dirty="0">
                <a:latin typeface="DIN Next LT Pro" panose="020B0503020203050203" pitchFamily="34" charset="0"/>
              </a:rPr>
              <a:t>à la tondeuse</a:t>
            </a:r>
            <a:endParaRPr lang="fr-FR" sz="1500" dirty="0">
              <a:latin typeface="DIN Next LT Pro" panose="020B0503020203050203" pitchFamily="34" charset="0"/>
            </a:endParaRPr>
          </a:p>
          <a:p>
            <a:pPr marL="0" indent="0">
              <a:buNone/>
            </a:pPr>
            <a:endParaRPr lang="fr-FR" sz="1200" dirty="0">
              <a:latin typeface="DIN Next LT Pro" panose="020B0503020203050203" pitchFamily="34" charset="0"/>
            </a:endParaRPr>
          </a:p>
          <a:p>
            <a:pPr marL="0" indent="0">
              <a:buNone/>
            </a:pPr>
            <a:endParaRPr lang="fr-FR" sz="1200" dirty="0">
              <a:latin typeface="DIN Next LT Pro" panose="020B0503020203050203" pitchFamily="34" charset="0"/>
            </a:endParaRPr>
          </a:p>
          <a:p>
            <a:pPr marL="0" indent="0">
              <a:buNone/>
            </a:pPr>
            <a:endParaRPr lang="fr-FR" sz="1200" dirty="0">
              <a:latin typeface="DIN Next LT Pro" panose="020B0503020203050203" pitchFamily="34" charset="0"/>
            </a:endParaRPr>
          </a:p>
          <a:p>
            <a:r>
              <a:rPr lang="fr-FR" sz="2500" dirty="0">
                <a:latin typeface="DIN Next LT Pro" panose="020B0503020203050203" pitchFamily="34" charset="0"/>
              </a:rPr>
              <a:t>Diamètre &lt; 3,5 – 4 cm : broyeur sur secteur</a:t>
            </a:r>
          </a:p>
          <a:p>
            <a:pPr marL="0" indent="0">
              <a:buNone/>
            </a:pPr>
            <a:endParaRPr lang="fr-FR" sz="1200" dirty="0">
              <a:latin typeface="DIN Next LT Pro" panose="020B0503020203050203" pitchFamily="34" charset="0"/>
            </a:endParaRPr>
          </a:p>
          <a:p>
            <a:r>
              <a:rPr lang="fr-FR" sz="2500" dirty="0">
                <a:latin typeface="DIN Next LT Pro" panose="020B0503020203050203" pitchFamily="34" charset="0"/>
              </a:rPr>
              <a:t>Diamètre &gt; 4 cm : broyeur professionnel</a:t>
            </a:r>
            <a:endParaRPr lang="fr-FR" sz="3000" dirty="0">
              <a:latin typeface="DIN Next LT Pro" panose="020B0503020203050203" pitchFamily="34" charset="0"/>
            </a:endParaRPr>
          </a:p>
        </p:txBody>
      </p:sp>
      <p:pic>
        <p:nvPicPr>
          <p:cNvPr id="6146" name="Picture 2" descr="Déchets de jardin : quelles alternatives au brûlage ?">
            <a:extLst>
              <a:ext uri="{FF2B5EF4-FFF2-40B4-BE49-F238E27FC236}">
                <a16:creationId xmlns:a16="http://schemas.microsoft.com/office/drawing/2014/main" id="{7228CC84-1505-405A-9505-2EBE38EC3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9541"/>
          <a:stretch/>
        </p:blipFill>
        <p:spPr bwMode="auto">
          <a:xfrm>
            <a:off x="6040583" y="3707278"/>
            <a:ext cx="3472872" cy="158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33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418CD0-B595-428A-9425-29C540224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1531652"/>
            <a:ext cx="9221688" cy="42484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600" u="sng" dirty="0">
                <a:latin typeface="DIN Next LT Pro" panose="020B0503020203050203" pitchFamily="34" charset="0"/>
              </a:rPr>
              <a:t>Le broyeur sur secteur 230v</a:t>
            </a:r>
          </a:p>
          <a:p>
            <a:pPr marL="0" indent="0">
              <a:buNone/>
            </a:pPr>
            <a:endParaRPr lang="fr-FR" dirty="0">
              <a:latin typeface="DIN Next LT Pro" panose="020B0503020203050203" pitchFamily="34" charset="0"/>
            </a:endParaRPr>
          </a:p>
          <a:p>
            <a:pPr marL="0" indent="0">
              <a:buNone/>
            </a:pPr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DIN Next LT Pro" panose="020B0503020203050203" pitchFamily="34" charset="0"/>
              </a:rPr>
              <a:t>Broyeur individuel</a:t>
            </a:r>
          </a:p>
          <a:p>
            <a:pPr marL="0" indent="0">
              <a:buNone/>
            </a:pPr>
            <a:endParaRPr lang="fr-FR" dirty="0">
              <a:latin typeface="DIN Next LT Pro" panose="020B0503020203050203" pitchFamily="34" charset="0"/>
            </a:endParaRPr>
          </a:p>
          <a:p>
            <a:pPr marL="0" indent="0">
              <a:buNone/>
            </a:pPr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r-FR" dirty="0">
                <a:latin typeface="DIN Next LT Pro" panose="020B0503020203050203" pitchFamily="34" charset="0"/>
              </a:rPr>
              <a:t> Broyeur géré par une association</a:t>
            </a:r>
          </a:p>
          <a:p>
            <a:pPr>
              <a:buFontTx/>
              <a:buChar char="-"/>
            </a:pPr>
            <a:r>
              <a:rPr lang="fr-FR" sz="2600" dirty="0">
                <a:latin typeface="DIN Next LT Pro" panose="020B0503020203050203" pitchFamily="34" charset="0"/>
              </a:rPr>
              <a:t>ACCES Thur-</a:t>
            </a:r>
            <a:r>
              <a:rPr lang="fr-FR" sz="2600" dirty="0" err="1">
                <a:latin typeface="DIN Next LT Pro" panose="020B0503020203050203" pitchFamily="34" charset="0"/>
              </a:rPr>
              <a:t>Doller</a:t>
            </a:r>
            <a:endParaRPr lang="fr-FR" sz="2600" dirty="0">
              <a:latin typeface="DIN Next LT Pro" panose="020B0503020203050203" pitchFamily="34" charset="0"/>
            </a:endParaRPr>
          </a:p>
          <a:p>
            <a:pPr>
              <a:buFontTx/>
              <a:buChar char="-"/>
            </a:pPr>
            <a:r>
              <a:rPr lang="fr-FR" sz="2600" dirty="0">
                <a:latin typeface="DIN Next LT Pro" panose="020B0503020203050203" pitchFamily="34" charset="0"/>
              </a:rPr>
              <a:t>Florival en transition</a:t>
            </a:r>
          </a:p>
          <a:p>
            <a:pPr marL="0" indent="0">
              <a:buNone/>
            </a:pPr>
            <a:endParaRPr lang="fr-FR" dirty="0">
              <a:latin typeface="DIN Next LT Pro" panose="020B0503020203050203" pitchFamily="34" charset="0"/>
            </a:endParaRPr>
          </a:p>
          <a:p>
            <a:pPr marL="0" indent="0">
              <a:buNone/>
            </a:pPr>
            <a:r>
              <a:rPr lang="fr-FR" sz="2600" dirty="0">
                <a:latin typeface="DIN Next LT Pro" panose="020B0503020203050203" pitchFamily="34" charset="0"/>
              </a:rPr>
              <a:t>Broyeur pouvant rentrer dans une voiture, puissance 2500w</a:t>
            </a:r>
          </a:p>
          <a:p>
            <a:pPr marL="0" indent="0">
              <a:buNone/>
            </a:pPr>
            <a:r>
              <a:rPr lang="fr-FR" sz="2600" dirty="0">
                <a:latin typeface="DIN Next LT Pro" panose="020B0503020203050203" pitchFamily="34" charset="0"/>
              </a:rPr>
              <a:t>5€/demi-journée(membre) ou 10€/demi-journée (non membre)</a:t>
            </a:r>
          </a:p>
          <a:p>
            <a:pPr marL="0" indent="0">
              <a:buNone/>
            </a:pPr>
            <a:r>
              <a:rPr lang="fr-FR" sz="2600" dirty="0">
                <a:latin typeface="DIN Next LT Pro" panose="020B0503020203050203" pitchFamily="34" charset="0"/>
              </a:rPr>
              <a:t>Limite d’utilisation : diamètre des branches &lt; 4cm</a:t>
            </a:r>
          </a:p>
        </p:txBody>
      </p:sp>
    </p:spTree>
    <p:extLst>
      <p:ext uri="{BB962C8B-B14F-4D97-AF65-F5344CB8AC3E}">
        <p14:creationId xmlns:p14="http://schemas.microsoft.com/office/powerpoint/2010/main" val="244536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616823-B132-42AF-920D-D0D338EE7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1457311"/>
            <a:ext cx="9221688" cy="44481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000" u="sng" dirty="0">
                <a:latin typeface="DIN Next LT Pro" panose="020B0503020203050203" pitchFamily="34" charset="0"/>
              </a:rPr>
              <a:t>Le broyeur professionnel</a:t>
            </a:r>
            <a:r>
              <a:rPr lang="fr-FR" sz="3200" u="sng" dirty="0">
                <a:latin typeface="DIN Next LT Pro" panose="020B0503020203050203" pitchFamily="34" charset="0"/>
              </a:rPr>
              <a:t> (moteur thermique) </a:t>
            </a:r>
            <a:endParaRPr lang="fr-FR" sz="3000" u="sng" dirty="0">
              <a:latin typeface="DIN Next LT Pro" panose="020B0503020203050203" pitchFamily="34" charset="0"/>
            </a:endParaRPr>
          </a:p>
          <a:p>
            <a:pPr marL="0" indent="0">
              <a:buNone/>
            </a:pPr>
            <a:endParaRPr lang="fr-FR" sz="2600" dirty="0">
              <a:latin typeface="DIN Next LT Pro" panose="020B0503020203050203" pitchFamily="34" charset="0"/>
            </a:endParaRPr>
          </a:p>
          <a:p>
            <a:pPr marL="0" indent="0">
              <a:buNone/>
            </a:pPr>
            <a:r>
              <a:rPr lang="ka-GE" sz="28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600" dirty="0">
                <a:latin typeface="DIN Next LT Pro" panose="020B0503020203050203" pitchFamily="34" charset="0"/>
              </a:rPr>
              <a:t>Broyeur collectif acquis par un groupement de communes ou une collectivité, avec mise à disposition aux particuliers :</a:t>
            </a:r>
          </a:p>
          <a:p>
            <a:pPr marL="0" indent="0">
              <a:buNone/>
            </a:pPr>
            <a:r>
              <a:rPr lang="fr-FR" sz="2400" dirty="0">
                <a:latin typeface="DIN Next LT Pro" panose="020B0503020203050203" pitchFamily="34" charset="0"/>
              </a:rPr>
              <a:t>- sessions de broyage avec distribution du broyat généré, dans ce cas l’apport de déchets et le broyage sont faits simultanément ;</a:t>
            </a:r>
          </a:p>
          <a:p>
            <a:pPr marL="0" indent="0">
              <a:buNone/>
            </a:pPr>
            <a:r>
              <a:rPr lang="fr-FR" sz="2400" dirty="0">
                <a:latin typeface="DIN Next LT Pro" panose="020B0503020203050203" pitchFamily="34" charset="0"/>
              </a:rPr>
              <a:t>- mise en place d’« espaces de broyage » où les habitants peuvent déposer leurs déchets qui sont ensuite broyés par la collectivité ultérieurement. </a:t>
            </a:r>
            <a:br>
              <a:rPr lang="fr-FR" sz="2400" dirty="0">
                <a:latin typeface="DIN Next LT Pro" panose="020B0503020203050203" pitchFamily="34" charset="0"/>
              </a:rPr>
            </a:br>
            <a:r>
              <a:rPr lang="fr-FR" sz="2400" dirty="0">
                <a:latin typeface="DIN Next LT Pro" panose="020B0503020203050203" pitchFamily="34" charset="0"/>
              </a:rPr>
              <a:t>Le broyat peut-être récupéré par les particuliers et/ou utilisé par la commune ;</a:t>
            </a:r>
          </a:p>
          <a:p>
            <a:pPr marL="0" indent="0">
              <a:buNone/>
            </a:pPr>
            <a:r>
              <a:rPr lang="fr-FR" sz="2400" dirty="0">
                <a:latin typeface="DIN Next LT Pro" panose="020B0503020203050203" pitchFamily="34" charset="0"/>
              </a:rPr>
              <a:t>- proposition d’un service de broyage à domicile sur une période donnée, sur inscription et payant.</a:t>
            </a:r>
          </a:p>
        </p:txBody>
      </p:sp>
    </p:spTree>
    <p:extLst>
      <p:ext uri="{BB962C8B-B14F-4D97-AF65-F5344CB8AC3E}">
        <p14:creationId xmlns:p14="http://schemas.microsoft.com/office/powerpoint/2010/main" val="369816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B91C2C4-1107-94AF-7601-DA244878C1DB}"/>
              </a:ext>
            </a:extLst>
          </p:cNvPr>
          <p:cNvSpPr txBox="1">
            <a:spLocks/>
          </p:cNvSpPr>
          <p:nvPr/>
        </p:nvSpPr>
        <p:spPr>
          <a:xfrm>
            <a:off x="392272" y="4251020"/>
            <a:ext cx="5583655" cy="2159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latin typeface="DIN Next LT Pro" panose="020B0503020203050203" pitchFamily="34" charset="0"/>
              </a:rPr>
              <a:t>2) En compost</a:t>
            </a:r>
            <a:br>
              <a:rPr lang="fr-FR" sz="2400" dirty="0">
                <a:latin typeface="DIN Next LT Pro" panose="020B0503020203050203" pitchFamily="34" charset="0"/>
              </a:rPr>
            </a:br>
            <a:br>
              <a:rPr lang="fr-FR" sz="2400" dirty="0">
                <a:latin typeface="DIN Next LT Pro" panose="020B0503020203050203" pitchFamily="34" charset="0"/>
              </a:rPr>
            </a:br>
            <a:r>
              <a:rPr lang="fr-FR" sz="2000" dirty="0">
                <a:latin typeface="DIN Next LT Pro" panose="020B0503020203050203" pitchFamily="34" charset="0"/>
              </a:rPr>
              <a:t>Il permet :</a:t>
            </a:r>
            <a:br>
              <a:rPr lang="fr-FR" sz="2000" dirty="0">
                <a:latin typeface="DIN Next LT Pro" panose="020B0503020203050203" pitchFamily="34" charset="0"/>
              </a:rPr>
            </a:br>
            <a:r>
              <a:rPr lang="fr-FR" sz="2000" dirty="0">
                <a:latin typeface="DIN Next LT Pro" panose="020B0503020203050203" pitchFamily="34" charset="0"/>
              </a:rPr>
              <a:t>- d’apporter le carbone nécessaire à un bon compostage (1/3 du volume - les épluchures et autres déchets verts apportent l’azote)</a:t>
            </a:r>
            <a:br>
              <a:rPr lang="fr-FR" sz="2000" dirty="0">
                <a:latin typeface="DIN Next LT Pro" panose="020B0503020203050203" pitchFamily="34" charset="0"/>
              </a:rPr>
            </a:br>
            <a:r>
              <a:rPr lang="fr-FR" sz="2000" dirty="0">
                <a:latin typeface="DIN Next LT Pro" panose="020B0503020203050203" pitchFamily="34" charset="0"/>
              </a:rPr>
              <a:t>- d’éviter en partie les moucherons </a:t>
            </a:r>
          </a:p>
        </p:txBody>
      </p:sp>
      <p:pic>
        <p:nvPicPr>
          <p:cNvPr id="1030" name="Picture 6" descr="Une carte collaborative pour localiser les composteurs collectifs">
            <a:extLst>
              <a:ext uri="{FF2B5EF4-FFF2-40B4-BE49-F238E27FC236}">
                <a16:creationId xmlns:a16="http://schemas.microsoft.com/office/drawing/2014/main" id="{BFD220A4-BFA6-4343-B297-767D6033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5" y="4302485"/>
            <a:ext cx="4634395" cy="260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61468DA-1303-47B1-9D27-457A753C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07" y="1535982"/>
            <a:ext cx="9828830" cy="2335970"/>
          </a:xfrm>
        </p:spPr>
        <p:txBody>
          <a:bodyPr>
            <a:noAutofit/>
          </a:bodyPr>
          <a:lstStyle/>
          <a:p>
            <a:r>
              <a:rPr lang="fr-FR" sz="2400" b="1" dirty="0">
                <a:latin typeface="DIN Next LT Pro" panose="020B0503020203050203" pitchFamily="34" charset="0"/>
              </a:rPr>
              <a:t>1) En paillage</a:t>
            </a:r>
            <a:br>
              <a:rPr lang="fr-FR" sz="2400" dirty="0">
                <a:latin typeface="DIN Next LT Pro" panose="020B0503020203050203" pitchFamily="34" charset="0"/>
              </a:rPr>
            </a:br>
            <a:br>
              <a:rPr lang="fr-FR" sz="2400" dirty="0">
                <a:latin typeface="DIN Next LT Pro" panose="020B0503020203050203" pitchFamily="34" charset="0"/>
              </a:rPr>
            </a:br>
            <a:r>
              <a:rPr lang="fr-FR" sz="2000" dirty="0">
                <a:latin typeface="DIN Next LT Pro" panose="020B0503020203050203" pitchFamily="34" charset="0"/>
              </a:rPr>
              <a:t>Il permet, en recouvrant le sol :</a:t>
            </a:r>
            <a:br>
              <a:rPr lang="fr-FR" sz="2000" dirty="0">
                <a:latin typeface="DIN Next LT Pro" panose="020B0503020203050203" pitchFamily="34" charset="0"/>
              </a:rPr>
            </a:br>
            <a:r>
              <a:rPr lang="fr-FR" sz="2000" dirty="0">
                <a:latin typeface="DIN Next LT Pro" panose="020B0503020203050203" pitchFamily="34" charset="0"/>
              </a:rPr>
              <a:t>- d’économiser de l’eau </a:t>
            </a:r>
            <a:br>
              <a:rPr lang="fr-FR" sz="2000" dirty="0">
                <a:latin typeface="DIN Next LT Pro" panose="020B0503020203050203" pitchFamily="34" charset="0"/>
              </a:rPr>
            </a:br>
            <a:r>
              <a:rPr lang="fr-FR" sz="2000" dirty="0">
                <a:latin typeface="DIN Next LT Pro" panose="020B0503020203050203" pitchFamily="34" charset="0"/>
              </a:rPr>
              <a:t>- d’éviter les herbes indésirables </a:t>
            </a:r>
            <a:br>
              <a:rPr lang="fr-FR" sz="2000" dirty="0">
                <a:latin typeface="DIN Next LT Pro" panose="020B0503020203050203" pitchFamily="34" charset="0"/>
              </a:rPr>
            </a:br>
            <a:r>
              <a:rPr lang="fr-FR" sz="2000" dirty="0">
                <a:latin typeface="DIN Next LT Pro" panose="020B0503020203050203" pitchFamily="34" charset="0"/>
              </a:rPr>
              <a:t>- d’apporter des éléments nutritifs au sol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EEF1119-A7A0-22B5-A70E-D365F8A9E20D}"/>
              </a:ext>
            </a:extLst>
          </p:cNvPr>
          <p:cNvSpPr txBox="1">
            <a:spLocks/>
          </p:cNvSpPr>
          <p:nvPr/>
        </p:nvSpPr>
        <p:spPr>
          <a:xfrm>
            <a:off x="458220" y="209551"/>
            <a:ext cx="9828831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u="sng" dirty="0">
                <a:latin typeface="DIN Next LT Pro" panose="020B0503020203050203" pitchFamily="34" charset="0"/>
              </a:rPr>
              <a:t>La revalorisation du broyat </a:t>
            </a:r>
          </a:p>
        </p:txBody>
      </p:sp>
      <p:pic>
        <p:nvPicPr>
          <p:cNvPr id="1026" name="Picture 2" descr="Le broyage | Site officiel Tulle agglo - Ville de Tulle">
            <a:extLst>
              <a:ext uri="{FF2B5EF4-FFF2-40B4-BE49-F238E27FC236}">
                <a16:creationId xmlns:a16="http://schemas.microsoft.com/office/drawing/2014/main" id="{12409A44-598D-4327-9598-B3CD491CA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86" y="188481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 paillage : Les Jardiniers Charentais">
            <a:extLst>
              <a:ext uri="{FF2B5EF4-FFF2-40B4-BE49-F238E27FC236}">
                <a16:creationId xmlns:a16="http://schemas.microsoft.com/office/drawing/2014/main" id="{D727380E-3DF6-4672-A7A6-567024D1F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75" y="178004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974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625</TotalTime>
  <Words>846</Words>
  <Application>Microsoft Office PowerPoint</Application>
  <PresentationFormat>Personnalisé</PresentationFormat>
  <Paragraphs>101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DIN Next LT Pro</vt:lpstr>
      <vt:lpstr>Present Bold</vt:lpstr>
      <vt:lpstr>Present-Normal</vt:lpstr>
      <vt:lpstr>Thème Office</vt:lpstr>
      <vt:lpstr>Présentation PowerPoint</vt:lpstr>
      <vt:lpstr>Présentation PowerPoint</vt:lpstr>
      <vt:lpstr>QUE POUVONS-NOUS FAIRE ENSEMBLE POUR MAINTENIR CE SERVICE</vt:lpstr>
      <vt:lpstr>Les déchets verts,  une ressource en or pour le jardin !  Changeons de regard… </vt:lpstr>
      <vt:lpstr>Présentation PowerPoint</vt:lpstr>
      <vt:lpstr>Les déchets de taille  (ne pas tailler entre le 15 mars et le 31 juillet)</vt:lpstr>
      <vt:lpstr>Présentation PowerPoint</vt:lpstr>
      <vt:lpstr>Présentation PowerPoint</vt:lpstr>
      <vt:lpstr>1) En paillage  Il permet, en recouvrant le sol : - d’économiser de l’eau  - d’éviter les herbes indésirables  - d’apporter des éléments nutritifs au sol</vt:lpstr>
      <vt:lpstr>Présentation PowerPoint</vt:lpstr>
      <vt:lpstr>Présentation PowerPoint</vt:lpstr>
      <vt:lpstr>La tonte de gazon</vt:lpstr>
      <vt:lpstr>Présentation PowerPoint</vt:lpstr>
      <vt:lpstr>Présentation PowerPoint</vt:lpstr>
      <vt:lpstr>Maintenant quelques  idées de travail</vt:lpstr>
      <vt:lpstr>Comment réaliser ce projet en commun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déchets verts,  une ressource en or pour le jardin</dc:title>
  <dc:creator>utilisateur</dc:creator>
  <cp:lastModifiedBy>CHRISTOPHE BITARD</cp:lastModifiedBy>
  <cp:revision>28</cp:revision>
  <dcterms:created xsi:type="dcterms:W3CDTF">2023-01-30T14:31:52Z</dcterms:created>
  <dcterms:modified xsi:type="dcterms:W3CDTF">2023-05-23T18:56:40Z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d53d93-3f4c-4b90-b511-bd6bdbb4fba9_Enabled">
    <vt:lpwstr>true</vt:lpwstr>
  </property>
  <property fmtid="{D5CDD505-2E9C-101B-9397-08002B2CF9AE}" pid="3" name="MSIP_Label_2fd53d93-3f4c-4b90-b511-bd6bdbb4fba9_SetDate">
    <vt:lpwstr>2023-05-23T16:16:07Z</vt:lpwstr>
  </property>
  <property fmtid="{D5CDD505-2E9C-101B-9397-08002B2CF9AE}" pid="4" name="MSIP_Label_2fd53d93-3f4c-4b90-b511-bd6bdbb4fba9_Method">
    <vt:lpwstr>Standard</vt:lpwstr>
  </property>
  <property fmtid="{D5CDD505-2E9C-101B-9397-08002B2CF9AE}" pid="5" name="MSIP_Label_2fd53d93-3f4c-4b90-b511-bd6bdbb4fba9_Name">
    <vt:lpwstr>2fd53d93-3f4c-4b90-b511-bd6bdbb4fba9</vt:lpwstr>
  </property>
  <property fmtid="{D5CDD505-2E9C-101B-9397-08002B2CF9AE}" pid="6" name="MSIP_Label_2fd53d93-3f4c-4b90-b511-bd6bdbb4fba9_SiteId">
    <vt:lpwstr>d852d5cd-724c-4128-8812-ffa5db3f8507</vt:lpwstr>
  </property>
  <property fmtid="{D5CDD505-2E9C-101B-9397-08002B2CF9AE}" pid="7" name="MSIP_Label_2fd53d93-3f4c-4b90-b511-bd6bdbb4fba9_ActionId">
    <vt:lpwstr>5ec7b858-f3c8-4885-bdce-96ccca5daa1e</vt:lpwstr>
  </property>
  <property fmtid="{D5CDD505-2E9C-101B-9397-08002B2CF9AE}" pid="8" name="MSIP_Label_2fd53d93-3f4c-4b90-b511-bd6bdbb4fba9_ContentBits">
    <vt:lpwstr>0</vt:lpwstr>
  </property>
</Properties>
</file>